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57" r:id="rId2"/>
    <p:sldId id="258" r:id="rId3"/>
    <p:sldId id="259" r:id="rId4"/>
    <p:sldId id="262" r:id="rId5"/>
    <p:sldId id="264" r:id="rId6"/>
    <p:sldId id="260" r:id="rId7"/>
    <p:sldId id="265" r:id="rId8"/>
    <p:sldId id="261" r:id="rId9"/>
    <p:sldId id="273" r:id="rId10"/>
    <p:sldId id="270" r:id="rId11"/>
    <p:sldId id="277" r:id="rId12"/>
    <p:sldId id="276" r:id="rId13"/>
    <p:sldId id="275" r:id="rId14"/>
    <p:sldId id="266" r:id="rId15"/>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95"/>
    <p:restoredTop sz="94757"/>
  </p:normalViewPr>
  <p:slideViewPr>
    <p:cSldViewPr snapToGrid="0">
      <p:cViewPr varScale="1">
        <p:scale>
          <a:sx n="122" d="100"/>
          <a:sy n="122" d="100"/>
        </p:scale>
        <p:origin x="190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B04482-31B5-DC47-95A2-B4B8F1128DCB}" type="datetimeFigureOut">
              <a:rPr lang="en-US" smtClean="0"/>
              <a:t>8/6/2026</a:t>
            </a:fld>
            <a:endParaRPr lang="en-US"/>
          </a:p>
        </p:txBody>
      </p:sp>
      <p:sp>
        <p:nvSpPr>
          <p:cNvPr id="4" name="Slide Image Placeholder 3"/>
          <p:cNvSpPr>
            <a:spLocks noGrp="1" noRot="1" noChangeAspect="1"/>
          </p:cNvSpPr>
          <p:nvPr>
            <p:ph type="sldImg" idx="2"/>
          </p:nvPr>
        </p:nvSpPr>
        <p:spPr>
          <a:xfrm>
            <a:off x="1243013" y="1143000"/>
            <a:ext cx="43719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37939B-776E-0647-A871-337180A0FC45}" type="slidenum">
              <a:rPr lang="en-US" smtClean="0"/>
              <a:t>‹#›</a:t>
            </a:fld>
            <a:endParaRPr lang="en-US"/>
          </a:p>
        </p:txBody>
      </p:sp>
    </p:spTree>
    <p:extLst>
      <p:ext uri="{BB962C8B-B14F-4D97-AF65-F5344CB8AC3E}">
        <p14:creationId xmlns:p14="http://schemas.microsoft.com/office/powerpoint/2010/main" val="1097297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37939B-776E-0647-A871-337180A0FC45}" type="slidenum">
              <a:rPr lang="en-US" smtClean="0"/>
              <a:t>5</a:t>
            </a:fld>
            <a:endParaRPr lang="en-US"/>
          </a:p>
        </p:txBody>
      </p:sp>
    </p:spTree>
    <p:extLst>
      <p:ext uri="{BB962C8B-B14F-4D97-AF65-F5344CB8AC3E}">
        <p14:creationId xmlns:p14="http://schemas.microsoft.com/office/powerpoint/2010/main" val="65033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8/6/2026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131606"/>
            <a:ext cx="3559359" cy="430887"/>
          </a:xfrm>
          <a:prstGeom prst="rect">
            <a:avLst/>
          </a:prstGeom>
          <a:noFill/>
        </p:spPr>
        <p:txBody>
          <a:bodyPr wrap="square" rtlCol="0">
            <a:spAutoFit/>
          </a:bodyPr>
          <a:lstStyle/>
          <a:p>
            <a:r>
              <a:rPr lang="en-US" sz="1100" b="1" dirty="0">
                <a:latin typeface="Calibri" panose="020F0502020204030204" pitchFamily="34" charset="0"/>
                <a:cs typeface="Calibri" panose="020F0502020204030204" pitchFamily="34" charset="0"/>
              </a:rPr>
              <a:t>Your objective: Increase the engagement of all pupils in regular physical activity to meet recommended guidelines</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3977220464"/>
              </p:ext>
            </p:extLst>
          </p:nvPr>
        </p:nvGraphicFramePr>
        <p:xfrm>
          <a:off x="294842" y="694098"/>
          <a:ext cx="5530128" cy="33680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latin typeface="Calibri" panose="020F0502020204030204" pitchFamily="34" charset="0"/>
                          <a:cs typeface="Calibri" panose="020F0502020204030204" pitchFamily="34" charset="0"/>
                        </a:rPr>
                        <a:t>Increase the engagement of all pupils in regular physical activity to meet recommended guidelines.</a:t>
                      </a:r>
                      <a:endParaRPr lang="en-US" sz="5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Increase the number and range of activities as part of the PE curriculum.</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Improve the provision of physical activity at lunchtime by offering multi-sport lunchtime clubs run by lunch time supervisors to allow children to take part in different sports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Promote the engagement of all pupils taking part in regular physical activity</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Employ sports coaches to deliver after-school club sport</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Equipment and resources to be purchased to widen sports provision.</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Children attending physical activity trips bell boating and rock climbing.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An increase in the uptake in the physical activities and sports offered at lunch time and after-school across all sports, year groups and key target groups.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More children achieving 60 minutes of physical activity each day at school, as well as participation outside of school.</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Improved pupil understanding of the rules of different sports.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An increase in confidence of the lunch time supervisors to lead and support in the delivery of lunch time activities to engage pupils.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Less </a:t>
                      </a:r>
                      <a:r>
                        <a:rPr lang="en-US" sz="500" dirty="0" err="1">
                          <a:solidFill>
                            <a:schemeClr val="tx1"/>
                          </a:solidFill>
                          <a:latin typeface="Calibri" panose="020F0502020204030204" pitchFamily="34" charset="0"/>
                          <a:cs typeface="Calibri" panose="020F0502020204030204" pitchFamily="34" charset="0"/>
                        </a:rPr>
                        <a:t>behaviour</a:t>
                      </a:r>
                      <a:r>
                        <a:rPr lang="en-US" sz="500" dirty="0">
                          <a:solidFill>
                            <a:schemeClr val="tx1"/>
                          </a:solidFill>
                          <a:latin typeface="Calibri" panose="020F0502020204030204" pitchFamily="34" charset="0"/>
                          <a:cs typeface="Calibri" panose="020F0502020204030204" pitchFamily="34" charset="0"/>
                        </a:rPr>
                        <a:t> incidents during lunchtimes due to structured physical activity engagement.</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Physical activity tracker</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Pupil voice</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Observations during lunch time and after-school</a:t>
                      </a:r>
                      <a:endParaRPr lang="en-US" sz="500" dirty="0">
                        <a:solidFill>
                          <a:schemeClr val="tx1"/>
                        </a:solidFill>
                        <a:latin typeface="Calibri" panose="020F0502020204030204" pitchFamily="34" charset="0"/>
                        <a:cs typeface="Calibri" panose="020F0502020204030204" pitchFamily="34" charset="0"/>
                      </a:endParaRP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Observations during lunch time and after-school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Lunch time supervisor feedback</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Behaviour logs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There has been an increase in the number of children accessing after school sports clubs. </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Increased number of children participating in lunchtime multi-sport clubs which has allowed students to learn the rules of different sports, be more active and reduce </a:t>
                      </a:r>
                      <a:r>
                        <a:rPr lang="en-US" sz="500" kern="1200" dirty="0" err="1">
                          <a:solidFill>
                            <a:schemeClr val="dk1"/>
                          </a:solidFill>
                          <a:effectLst/>
                          <a:latin typeface="Calibri" panose="020F0502020204030204" pitchFamily="34" charset="0"/>
                          <a:ea typeface="+mn-ea"/>
                          <a:cs typeface="Calibri" panose="020F0502020204030204" pitchFamily="34" charset="0"/>
                        </a:rPr>
                        <a:t>behaviour</a:t>
                      </a:r>
                      <a:r>
                        <a:rPr lang="en-US" sz="500" kern="1200" dirty="0">
                          <a:solidFill>
                            <a:schemeClr val="dk1"/>
                          </a:solidFill>
                          <a:effectLst/>
                          <a:latin typeface="Calibri" panose="020F0502020204030204" pitchFamily="34" charset="0"/>
                          <a:ea typeface="+mn-ea"/>
                          <a:cs typeface="Calibri" panose="020F0502020204030204" pitchFamily="34" charset="0"/>
                        </a:rPr>
                        <a:t> incidents. </a:t>
                      </a: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Creation of a girls’ football lunchtime football club allowed girls from Year R to Year 5 participate.</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algn="l">
                        <a:lnSpc>
                          <a:spcPct val="100000"/>
                        </a:lnSpc>
                      </a:pP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lgn="l">
                        <a:lnSpc>
                          <a:spcPct val="100000"/>
                        </a:lnSpc>
                        <a:buFont typeface="Arial" panose="020B0604020202020204" pitchFamily="34" charset="0"/>
                        <a:buChar char="•"/>
                      </a:pPr>
                      <a:r>
                        <a:rPr lang="en-US" sz="500" dirty="0">
                          <a:solidFill>
                            <a:schemeClr val="tx1"/>
                          </a:solidFill>
                          <a:latin typeface="Calibri" panose="020F0502020204030204" pitchFamily="34" charset="0"/>
                          <a:cs typeface="Calibri" panose="020F0502020204030204" pitchFamily="34" charset="0"/>
                        </a:rPr>
                        <a:t>After-school club sport offering will remain the same, as will the lunch time multi-sports provision, allowing children to continue being active and reaching guideline levels of physical activity. </a:t>
                      </a:r>
                    </a:p>
                    <a:p>
                      <a:pPr marL="171450" indent="-171450" algn="l">
                        <a:lnSpc>
                          <a:spcPct val="100000"/>
                        </a:lnSpc>
                        <a:buFont typeface="Arial" panose="020B0604020202020204" pitchFamily="34" charset="0"/>
                        <a:buChar char="•"/>
                      </a:pPr>
                      <a:endParaRPr lang="en-US" sz="500" dirty="0">
                        <a:solidFill>
                          <a:schemeClr val="tx1"/>
                        </a:solidFill>
                        <a:latin typeface="Calibri" panose="020F0502020204030204" pitchFamily="34" charset="0"/>
                        <a:cs typeface="Calibri" panose="020F0502020204030204" pitchFamily="34" charset="0"/>
                      </a:endParaRPr>
                    </a:p>
                    <a:p>
                      <a:pPr marL="171450" indent="-171450" algn="l">
                        <a:lnSpc>
                          <a:spcPct val="100000"/>
                        </a:lnSpc>
                        <a:buFont typeface="Arial" panose="020B0604020202020204" pitchFamily="34" charset="0"/>
                        <a:buChar char="•"/>
                      </a:pPr>
                      <a:r>
                        <a:rPr lang="en-US" sz="500" dirty="0">
                          <a:solidFill>
                            <a:schemeClr val="tx1"/>
                          </a:solidFill>
                          <a:latin typeface="Calibri" panose="020F0502020204030204" pitchFamily="34" charset="0"/>
                          <a:cs typeface="Calibri" panose="020F0502020204030204" pitchFamily="34" charset="0"/>
                        </a:rPr>
                        <a:t>Lunch time offering will also continue to provide a structured provision to keep children engaged and maintain the reduced </a:t>
                      </a:r>
                      <a:r>
                        <a:rPr lang="en-US" sz="500" dirty="0" err="1">
                          <a:solidFill>
                            <a:schemeClr val="tx1"/>
                          </a:solidFill>
                          <a:latin typeface="Calibri" panose="020F0502020204030204" pitchFamily="34" charset="0"/>
                          <a:cs typeface="Calibri" panose="020F0502020204030204" pitchFamily="34" charset="0"/>
                        </a:rPr>
                        <a:t>behaviour</a:t>
                      </a:r>
                      <a:r>
                        <a:rPr lang="en-US" sz="500" dirty="0">
                          <a:solidFill>
                            <a:schemeClr val="tx1"/>
                          </a:solidFill>
                          <a:latin typeface="Calibri" panose="020F0502020204030204" pitchFamily="34" charset="0"/>
                          <a:cs typeface="Calibri" panose="020F0502020204030204" pitchFamily="34" charset="0"/>
                        </a:rPr>
                        <a:t> incidents.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lgn="l">
                        <a:lnSpc>
                          <a:spcPct val="100000"/>
                        </a:lnSpc>
                        <a:buFont typeface="Arial" panose="020B0604020202020204" pitchFamily="34" charset="0"/>
                        <a:buChar char="•"/>
                      </a:pPr>
                      <a:r>
                        <a:rPr lang="en-US" sz="500" dirty="0">
                          <a:solidFill>
                            <a:schemeClr val="tx1"/>
                          </a:solidFill>
                          <a:latin typeface="Calibri" panose="020F0502020204030204" pitchFamily="34" charset="0"/>
                          <a:cs typeface="Calibri" panose="020F0502020204030204" pitchFamily="34" charset="0"/>
                        </a:rPr>
                        <a:t>Extra-curricular registers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Lunchtime participation data, alongside lunchtime activity plan.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Lunch time supervisor feedback</a:t>
                      </a:r>
                    </a:p>
                    <a:p>
                      <a:pPr algn="l">
                        <a:lnSpc>
                          <a:spcPct val="100000"/>
                        </a:lnSpc>
                      </a:pPr>
                      <a:endParaRPr lang="en-US" sz="600" dirty="0">
                        <a:solidFill>
                          <a:srgbClr val="7030A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00" dirty="0">
                          <a:solidFill>
                            <a:schemeClr val="tx1"/>
                          </a:solidFill>
                          <a:latin typeface="Calibri" panose="020F0502020204030204" pitchFamily="34" charset="0"/>
                          <a:cs typeface="Calibri" panose="020F0502020204030204" pitchFamily="34" charset="0"/>
                        </a:rPr>
                        <a:t>new equipment for extra curricular and lunchtime clubs. - £2200</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r>
                        <a:rPr lang="en-US" sz="500" dirty="0">
                          <a:solidFill>
                            <a:schemeClr val="tx1"/>
                          </a:solidFill>
                          <a:latin typeface="Calibri" panose="020F0502020204030204" pitchFamily="34" charset="0"/>
                          <a:cs typeface="Calibri" panose="020F0502020204030204" pitchFamily="34" charset="0"/>
                        </a:rPr>
                        <a:t>Lunchtimes clubs and activity staffing. - £1800</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r>
                        <a:rPr lang="en-US" sz="500" b="1" dirty="0">
                          <a:solidFill>
                            <a:schemeClr val="tx1"/>
                          </a:solidFill>
                          <a:latin typeface="Calibri" panose="020F0502020204030204" pitchFamily="34" charset="0"/>
                          <a:cs typeface="Calibri" panose="020F0502020204030204" pitchFamily="34" charset="0"/>
                        </a:rPr>
                        <a:t>Total = £4000</a:t>
                      </a:r>
                    </a:p>
                    <a:p>
                      <a:pPr algn="l">
                        <a:lnSpc>
                          <a:spcPct val="100000"/>
                        </a:lnSpc>
                      </a:pPr>
                      <a:endParaRPr lang="en-US" sz="600" dirty="0">
                        <a:solidFill>
                          <a:srgbClr val="7030A0"/>
                        </a:solidFill>
                        <a:latin typeface="Calibri" panose="020F0502020204030204" pitchFamily="34" charset="0"/>
                        <a:cs typeface="Calibri" panose="020F0502020204030204" pitchFamily="34" charset="0"/>
                      </a:endParaRPr>
                    </a:p>
                    <a:p>
                      <a:pPr algn="l">
                        <a:lnSpc>
                          <a:spcPct val="100000"/>
                        </a:lnSpc>
                      </a:pPr>
                      <a:endParaRPr lang="en-US" sz="600" dirty="0">
                        <a:solidFill>
                          <a:srgbClr val="7030A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3923863619"/>
              </p:ext>
            </p:extLst>
          </p:nvPr>
        </p:nvGraphicFramePr>
        <p:xfrm>
          <a:off x="207435" y="653757"/>
          <a:ext cx="5752009" cy="3185160"/>
        </p:xfrm>
        <a:graphic>
          <a:graphicData uri="http://schemas.openxmlformats.org/drawingml/2006/table">
            <a:tbl>
              <a:tblPr firstRow="1" bandRow="1">
                <a:tableStyleId>{5C22544A-7EE6-4342-B048-85BDC9FD1C3A}</a:tableStyleId>
              </a:tblPr>
              <a:tblGrid>
                <a:gridCol w="517604">
                  <a:extLst>
                    <a:ext uri="{9D8B030D-6E8A-4147-A177-3AD203B41FA5}">
                      <a16:colId xmlns:a16="http://schemas.microsoft.com/office/drawing/2014/main" val="1397519339"/>
                    </a:ext>
                  </a:extLst>
                </a:gridCol>
                <a:gridCol w="952020">
                  <a:extLst>
                    <a:ext uri="{9D8B030D-6E8A-4147-A177-3AD203B41FA5}">
                      <a16:colId xmlns:a16="http://schemas.microsoft.com/office/drawing/2014/main" val="3874769663"/>
                    </a:ext>
                  </a:extLst>
                </a:gridCol>
                <a:gridCol w="1752947">
                  <a:extLst>
                    <a:ext uri="{9D8B030D-6E8A-4147-A177-3AD203B41FA5}">
                      <a16:colId xmlns:a16="http://schemas.microsoft.com/office/drawing/2014/main" val="279180329"/>
                    </a:ext>
                  </a:extLst>
                </a:gridCol>
                <a:gridCol w="1479819">
                  <a:extLst>
                    <a:ext uri="{9D8B030D-6E8A-4147-A177-3AD203B41FA5}">
                      <a16:colId xmlns:a16="http://schemas.microsoft.com/office/drawing/2014/main" val="1419483341"/>
                    </a:ext>
                  </a:extLst>
                </a:gridCol>
                <a:gridCol w="1049619">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latin typeface="Calibri" panose="020F0502020204030204" pitchFamily="34" charset="0"/>
                          <a:cs typeface="Calibri" panose="020F0502020204030204" pitchFamily="34" charset="0"/>
                        </a:rPr>
                        <a:t>To raise the quality of teaching and learning in PE and sport by providing continued support to deliver a broad, balanced and inclusive high-quality PE curriculum. </a:t>
                      </a:r>
                      <a:endParaRPr lang="en-US" sz="5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Teachers to observe when employed coaches are delivering lessons to develop subject knowledge.</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Resubscribe to ‘Get Set 4 PE’ scheme to support with teachers planning and delivery of PE curriculum. </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PE lead to observe teachers delivery of PE and provide feedback (generic and specific) to help improve teachers and PE curriculum.</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Teachers to observe PE delivery in other local primary schools and partner middle/secondary schools. </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Observe coaches to develop delivery to children with SEND and adaptive teaching strategies to support them in lessons</a:t>
                      </a:r>
                      <a:endParaRPr lang="en-GB" sz="500" kern="1200" dirty="0">
                        <a:solidFill>
                          <a:schemeClr val="dk1"/>
                        </a:solidFill>
                        <a:effectLst/>
                        <a:latin typeface="Calibri" panose="020F0502020204030204" pitchFamily="34" charset="0"/>
                        <a:ea typeface="+mn-ea"/>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Increased teacher confidence in delivering all sports included in the PE curriculum.</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An increased consistency in the delivery of the PE curriculum across all staff.</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Increased engagement and enjoyment from all students during PE lessons.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Increased engagement in lunchtime and after-school sports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A reduction in staff workload and the need for external coaches. </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PE lead observations and learning walks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Pupil voice</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Staff feedback from questionnaires and discussion</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Regular curriculum updates between teaching staff and PE lead</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Increased confidence in staff teaching a wider range of sports and physical activities across the PE curriculum</a:t>
                      </a:r>
                      <a:endParaRPr lang="en-US" sz="500" kern="1200" dirty="0">
                        <a:solidFill>
                          <a:schemeClr val="tx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tx1"/>
                          </a:solidFill>
                          <a:effectLst/>
                          <a:latin typeface="Calibri" panose="020F0502020204030204" pitchFamily="34" charset="0"/>
                          <a:ea typeface="+mn-ea"/>
                          <a:cs typeface="Calibri" panose="020F0502020204030204" pitchFamily="34" charset="0"/>
                        </a:rPr>
                        <a:t>Improved consistency in the delivery of PE curriculum across staff and activities</a:t>
                      </a:r>
                      <a:endParaRPr lang="en-GB" sz="500" kern="1200" dirty="0">
                        <a:solidFill>
                          <a:schemeClr val="dk1"/>
                        </a:solidFill>
                        <a:effectLst/>
                        <a:latin typeface="Calibri" panose="020F0502020204030204" pitchFamily="34" charset="0"/>
                        <a:ea typeface="+mn-ea"/>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Staff will have continued access to Get Set 4 PE scheme as resource to use for personalized support if needed.</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Continued CPD will come from sharing good practice, accessing specific courses and observing high quality PE provisions in the local areas.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PE Lead lesson observations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Staff feedback on confidence of teaching PE</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500" dirty="0">
                          <a:solidFill>
                            <a:schemeClr val="tx1"/>
                          </a:solidFill>
                          <a:latin typeface="Calibri" panose="020F0502020204030204" pitchFamily="34" charset="0"/>
                          <a:cs typeface="Calibri" panose="020F0502020204030204" pitchFamily="34" charset="0"/>
                        </a:rPr>
                        <a:t>Staff CPD - £6800</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r>
                        <a:rPr lang="en-US" sz="500" dirty="0">
                          <a:solidFill>
                            <a:schemeClr val="tx1"/>
                          </a:solidFill>
                          <a:latin typeface="Calibri" panose="020F0502020204030204" pitchFamily="34" charset="0"/>
                          <a:cs typeface="Calibri" panose="020F0502020204030204" pitchFamily="34" charset="0"/>
                        </a:rPr>
                        <a:t>Get Set 4 PE scheme - £468</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r>
                        <a:rPr lang="en-US" sz="500" dirty="0">
                          <a:solidFill>
                            <a:schemeClr val="tx1"/>
                          </a:solidFill>
                          <a:latin typeface="Calibri" panose="020F0502020204030204" pitchFamily="34" charset="0"/>
                          <a:cs typeface="Calibri" panose="020F0502020204030204" pitchFamily="34" charset="0"/>
                        </a:rPr>
                        <a:t>External coaches - £3800</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r>
                        <a:rPr lang="en-US" sz="500" b="1" dirty="0">
                          <a:solidFill>
                            <a:schemeClr val="tx1"/>
                          </a:solidFill>
                          <a:latin typeface="Calibri" panose="020F0502020204030204" pitchFamily="34" charset="0"/>
                          <a:cs typeface="Calibri" panose="020F0502020204030204" pitchFamily="34" charset="0"/>
                        </a:rPr>
                        <a:t>Total = £11,068</a:t>
                      </a:r>
                    </a:p>
                    <a:p>
                      <a:pPr algn="l">
                        <a:lnSpc>
                          <a:spcPct val="100000"/>
                        </a:lnSpc>
                      </a:pPr>
                      <a:endParaRPr lang="en-US" sz="5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62E38820-AD83-9019-BCC3-2D1DB9E3D5D3}"/>
              </a:ext>
            </a:extLst>
          </p:cNvPr>
          <p:cNvSpPr txBox="1"/>
          <p:nvPr/>
        </p:nvSpPr>
        <p:spPr>
          <a:xfrm>
            <a:off x="160368" y="27812"/>
            <a:ext cx="3739280" cy="769441"/>
          </a:xfrm>
          <a:prstGeom prst="rect">
            <a:avLst/>
          </a:prstGeom>
          <a:noFill/>
        </p:spPr>
        <p:txBody>
          <a:bodyPr wrap="square" rtlCol="0">
            <a:spAutoFit/>
          </a:bodyPr>
          <a:lstStyle/>
          <a:p>
            <a:pPr lvl="0" defTabSz="575981">
              <a:defRPr/>
            </a:pPr>
            <a:r>
              <a:rPr lang="en-US" sz="1100" b="1" dirty="0">
                <a:latin typeface="Calibri" panose="020F0502020204030204" pitchFamily="34" charset="0"/>
                <a:cs typeface="Calibri" panose="020F0502020204030204" pitchFamily="34" charset="0"/>
              </a:rPr>
              <a:t>Your objective: To raise the quality of teaching and learning in PE and sport by providing continued support to deliver a broad, balanced and inclusive high-quality PE curriculum. </a:t>
            </a:r>
          </a:p>
          <a:p>
            <a:endParaRPr lang="en-US" sz="1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400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116217"/>
            <a:ext cx="3559359" cy="430887"/>
          </a:xfrm>
          <a:prstGeom prst="rect">
            <a:avLst/>
          </a:prstGeom>
          <a:noFill/>
        </p:spPr>
        <p:txBody>
          <a:bodyPr wrap="square" rtlCol="0">
            <a:spAutoFit/>
          </a:bodyPr>
          <a:lstStyle/>
          <a:p>
            <a:r>
              <a:rPr lang="en-US" sz="1100" b="1" dirty="0">
                <a:latin typeface="Calibri" panose="020F0502020204030204" pitchFamily="34" charset="0"/>
                <a:cs typeface="Calibri" panose="020F0502020204030204" pitchFamily="34" charset="0"/>
              </a:rPr>
              <a:t>Your objective: Provide children with more opportunities for competitive sport</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395355854"/>
              </p:ext>
            </p:extLst>
          </p:nvPr>
        </p:nvGraphicFramePr>
        <p:xfrm>
          <a:off x="294842" y="694098"/>
          <a:ext cx="5530128" cy="327660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latin typeface="Calibri" panose="020F0502020204030204" pitchFamily="34" charset="0"/>
                          <a:cs typeface="Calibri" panose="020F0502020204030204" pitchFamily="34" charset="0"/>
                        </a:rPr>
                        <a:t>Provide children with more opportunities for competitive sport.</a:t>
                      </a:r>
                      <a:endParaRPr lang="en-US" sz="5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Register and attend local festivals and events by the SGO.</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Utilise sports coaches to organize sports day</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err="1">
                          <a:solidFill>
                            <a:schemeClr val="dk1"/>
                          </a:solidFill>
                          <a:effectLst/>
                          <a:latin typeface="Calibri" panose="020F0502020204030204" pitchFamily="34" charset="0"/>
                          <a:ea typeface="+mn-ea"/>
                          <a:cs typeface="Calibri" panose="020F0502020204030204" pitchFamily="34" charset="0"/>
                        </a:rPr>
                        <a:t>Organise</a:t>
                      </a:r>
                      <a:r>
                        <a:rPr lang="en-US" sz="500" kern="1200" dirty="0">
                          <a:solidFill>
                            <a:schemeClr val="dk1"/>
                          </a:solidFill>
                          <a:effectLst/>
                          <a:latin typeface="Calibri" panose="020F0502020204030204" pitchFamily="34" charset="0"/>
                          <a:ea typeface="+mn-ea"/>
                          <a:cs typeface="Calibri" panose="020F0502020204030204" pitchFamily="34" charset="0"/>
                        </a:rPr>
                        <a:t> transport in advance to take more children to sporting events and fixtures in the county with other schools including football, cross country and dance.</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Increased attendance at local school and county events, especially of children from key groups.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More opportunities for children to compete during Sports Day.</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kern="1200" dirty="0">
                          <a:solidFill>
                            <a:schemeClr val="dk1"/>
                          </a:solidFill>
                          <a:effectLst/>
                          <a:latin typeface="Calibri" panose="020F0502020204030204" pitchFamily="34" charset="0"/>
                          <a:ea typeface="+mn-ea"/>
                          <a:cs typeface="Calibri" panose="020F0502020204030204" pitchFamily="34" charset="0"/>
                        </a:rPr>
                        <a:t>Tracking number of events attended compared to previous years</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Celebration of attendance and success on school website and notice board</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lgn="l">
                        <a:lnSpc>
                          <a:spcPct val="100000"/>
                        </a:lnSpc>
                        <a:buFont typeface="Arial" panose="020B0604020202020204" pitchFamily="34" charset="0"/>
                        <a:buChar char="•"/>
                      </a:pPr>
                      <a:r>
                        <a:rPr lang="en-US" sz="500" dirty="0">
                          <a:solidFill>
                            <a:schemeClr val="tx1"/>
                          </a:solidFill>
                          <a:latin typeface="Calibri" panose="020F0502020204030204" pitchFamily="34" charset="0"/>
                          <a:cs typeface="Calibri" panose="020F0502020204030204" pitchFamily="34" charset="0"/>
                        </a:rPr>
                        <a:t>Further improved attendance at local, district and county competitions across an array of sports including cross country, football, dance and netball. </a:t>
                      </a:r>
                    </a:p>
                    <a:p>
                      <a:pPr marL="171450" indent="-171450" algn="l">
                        <a:lnSpc>
                          <a:spcPct val="100000"/>
                        </a:lnSpc>
                        <a:buFont typeface="Arial" panose="020B0604020202020204" pitchFamily="34" charset="0"/>
                        <a:buChar char="•"/>
                      </a:pPr>
                      <a:r>
                        <a:rPr lang="en-US" sz="500" dirty="0">
                          <a:solidFill>
                            <a:schemeClr val="tx1"/>
                          </a:solidFill>
                          <a:latin typeface="Calibri" panose="020F0502020204030204" pitchFamily="34" charset="0"/>
                          <a:cs typeface="Calibri" panose="020F0502020204030204" pitchFamily="34" charset="0"/>
                        </a:rPr>
                        <a:t>100% of Year 5 children again represented the school at the local cross-country competition.</a:t>
                      </a:r>
                    </a:p>
                    <a:p>
                      <a:pPr marL="171450" indent="-171450" algn="l">
                        <a:lnSpc>
                          <a:spcPct val="100000"/>
                        </a:lnSpc>
                        <a:buFont typeface="Arial" panose="020B0604020202020204" pitchFamily="34" charset="0"/>
                        <a:buChar char="•"/>
                      </a:pPr>
                      <a:r>
                        <a:rPr lang="en-US" sz="500" dirty="0">
                          <a:solidFill>
                            <a:schemeClr val="tx1"/>
                          </a:solidFill>
                          <a:latin typeface="Calibri" panose="020F0502020204030204" pitchFamily="34" charset="0"/>
                          <a:cs typeface="Calibri" panose="020F0502020204030204" pitchFamily="34" charset="0"/>
                        </a:rPr>
                        <a:t>The number of girls, FSM and SEND children competing for the school in competitive events increased but could still be improved as less likely to than peers.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500" dirty="0">
                          <a:latin typeface="Calibri" panose="020F0502020204030204" pitchFamily="34" charset="0"/>
                          <a:cs typeface="Calibri" panose="020F0502020204030204" pitchFamily="34" charset="0"/>
                        </a:rPr>
                        <a:t>Competition to be embedded into internal PE provision to allow all children the opportunity for competitive sport. This could be done in connect with external coaches. </a:t>
                      </a:r>
                    </a:p>
                    <a:p>
                      <a:pPr marL="171450" indent="-171450">
                        <a:buFont typeface="Arial" panose="020B0604020202020204" pitchFamily="34" charset="0"/>
                        <a:buChar char="•"/>
                      </a:pPr>
                      <a:r>
                        <a:rPr lang="en-US" sz="500" dirty="0">
                          <a:latin typeface="Calibri" panose="020F0502020204030204" pitchFamily="34" charset="0"/>
                          <a:cs typeface="Calibri" panose="020F0502020204030204" pitchFamily="34" charset="0"/>
                        </a:rPr>
                        <a:t>Continue to attend local, district and county competitions across different sports, whilst identifying more specific events for key groups (girls, FSM, SEND).</a:t>
                      </a:r>
                    </a:p>
                    <a:p>
                      <a:pPr marL="171450" indent="-171450">
                        <a:buFont typeface="Arial" panose="020B0604020202020204" pitchFamily="34" charset="0"/>
                        <a:buChar char="•"/>
                      </a:pPr>
                      <a:endParaRPr lang="en-US" sz="5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kern="1200" dirty="0">
                          <a:solidFill>
                            <a:schemeClr val="dk1"/>
                          </a:solidFill>
                          <a:effectLst/>
                          <a:latin typeface="Calibri" panose="020F0502020204030204" pitchFamily="34" charset="0"/>
                          <a:ea typeface="+mn-ea"/>
                          <a:cs typeface="Calibri" panose="020F0502020204030204" pitchFamily="34" charset="0"/>
                        </a:rPr>
                        <a:t>Tracking number of events attended compared to previous years</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Celebration assembly award lists</a:t>
                      </a:r>
                    </a:p>
                    <a:p>
                      <a:pPr marL="171450" indent="-171450">
                        <a:buFont typeface="Arial" panose="020B0604020202020204" pitchFamily="34" charset="0"/>
                        <a:buChar char="•"/>
                      </a:pPr>
                      <a:endParaRPr lang="en-GB" sz="500" kern="1200" dirty="0">
                        <a:solidFill>
                          <a:schemeClr val="dk1"/>
                        </a:solidFill>
                        <a:effectLst/>
                        <a:latin typeface="Calibri" panose="020F0502020204030204" pitchFamily="34" charset="0"/>
                        <a:ea typeface="+mn-ea"/>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Transport costs - £1400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b="1" dirty="0">
                          <a:solidFill>
                            <a:schemeClr val="tx1"/>
                          </a:solidFill>
                          <a:latin typeface="Calibri" panose="020F0502020204030204" pitchFamily="34" charset="0"/>
                          <a:cs typeface="Calibri" panose="020F0502020204030204" pitchFamily="34" charset="0"/>
                        </a:rPr>
                        <a:t>Total = £1400</a:t>
                      </a:r>
                    </a:p>
                    <a:p>
                      <a:pPr algn="l">
                        <a:lnSpc>
                          <a:spcPct val="100000"/>
                        </a:lnSpc>
                      </a:pPr>
                      <a:endParaRPr lang="en-US" sz="5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120802" y="23031"/>
            <a:ext cx="3819186" cy="600164"/>
          </a:xfrm>
          <a:prstGeom prst="rect">
            <a:avLst/>
          </a:prstGeom>
          <a:noFill/>
        </p:spPr>
        <p:txBody>
          <a:bodyPr wrap="square" rtlCol="0">
            <a:spAutoFit/>
          </a:bodyPr>
          <a:lstStyle/>
          <a:p>
            <a:r>
              <a:rPr lang="en-US" sz="1100" b="1" dirty="0">
                <a:latin typeface="Calibri" panose="020F0502020204030204" pitchFamily="34" charset="0"/>
                <a:cs typeface="Calibri" panose="020F0502020204030204" pitchFamily="34" charset="0"/>
              </a:rPr>
              <a:t>Your objective: Continue to raise the profile of PE, School Sport and Physical Activity across the school as a method for aiding whole school improvement</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3608766497"/>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effectLst/>
                          <a:latin typeface="Calibri" panose="020F0502020204030204" pitchFamily="34" charset="0"/>
                          <a:cs typeface="Calibri" panose="020F0502020204030204" pitchFamily="34" charset="0"/>
                        </a:rPr>
                        <a:t>Continue to raise the profile of PE, School Sport and Physical Activity across the school as a method for aiding whole school improvement. </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Celebrate achievements in weekly assemblies</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Purchase sports kits for children to wear when representing the school</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Embed cross curricular opportunities within planning</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lvl="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Create and maintain a PE and sports noticeboard with regular updates of children’s achievements both inside and outside of school.</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Improved engagement from children in lessons and clubs; especially those who do not take part in sports clubs outside of school.</a:t>
                      </a:r>
                      <a:endParaRPr lang="en-GB" sz="500" kern="1200" dirty="0">
                        <a:solidFill>
                          <a:schemeClr val="dk1"/>
                        </a:solidFill>
                        <a:effectLst/>
                        <a:latin typeface="Calibri" panose="020F0502020204030204" pitchFamily="34" charset="0"/>
                        <a:ea typeface="+mn-ea"/>
                        <a:cs typeface="Calibri" panose="020F0502020204030204" pitchFamily="34" charset="0"/>
                      </a:endParaRPr>
                    </a:p>
                    <a:p>
                      <a:pPr marL="17145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Introduction of new activities and clubs.</a:t>
                      </a:r>
                      <a:r>
                        <a:rPr lang="en-GB" sz="500" dirty="0">
                          <a:effectLst/>
                          <a:latin typeface="Calibri" panose="020F0502020204030204" pitchFamily="34" charset="0"/>
                          <a:cs typeface="Calibri" panose="020F0502020204030204" pitchFamily="34" charset="0"/>
                        </a:rPr>
                        <a:t>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Less </a:t>
                      </a:r>
                      <a:r>
                        <a:rPr lang="en-US" sz="500" dirty="0" err="1">
                          <a:solidFill>
                            <a:schemeClr val="tx1"/>
                          </a:solidFill>
                          <a:latin typeface="Calibri" panose="020F0502020204030204" pitchFamily="34" charset="0"/>
                          <a:cs typeface="Calibri" panose="020F0502020204030204" pitchFamily="34" charset="0"/>
                        </a:rPr>
                        <a:t>behaviour</a:t>
                      </a:r>
                      <a:r>
                        <a:rPr lang="en-US" sz="500" dirty="0">
                          <a:solidFill>
                            <a:schemeClr val="tx1"/>
                          </a:solidFill>
                          <a:latin typeface="Calibri" panose="020F0502020204030204" pitchFamily="34" charset="0"/>
                          <a:cs typeface="Calibri" panose="020F0502020204030204" pitchFamily="34" charset="0"/>
                        </a:rPr>
                        <a:t> incidents during lunchtimes due to structured physical activity engagement.</a:t>
                      </a:r>
                    </a:p>
                    <a:p>
                      <a:pPr marL="171450" indent="-171450">
                        <a:buFont typeface="Arial" panose="020B0604020202020204" pitchFamily="34" charset="0"/>
                        <a:buChar cha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Celebration assembly award lists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Physical activity tracker</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Observations during lunch time and after-school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Lunch time supervisor feedback</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Behaviour logs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There was a significant improvement in the engagement of all children in lessons and clubs. </a:t>
                      </a:r>
                    </a:p>
                    <a:p>
                      <a:pPr marL="171450" indent="-171450">
                        <a:buFont typeface="Arial" panose="020B0604020202020204" pitchFamily="34" charset="0"/>
                        <a:buChar char="•"/>
                      </a:pPr>
                      <a:r>
                        <a:rPr lang="en-US" sz="500" kern="1200" dirty="0">
                          <a:solidFill>
                            <a:schemeClr val="dk1"/>
                          </a:solidFill>
                          <a:effectLst/>
                          <a:latin typeface="Calibri" panose="020F0502020204030204" pitchFamily="34" charset="0"/>
                          <a:ea typeface="+mn-ea"/>
                          <a:cs typeface="Calibri" panose="020F0502020204030204" pitchFamily="34" charset="0"/>
                        </a:rPr>
                        <a:t>Focused target saw more girls, FSM and SEND engaging in sport.</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Less </a:t>
                      </a:r>
                      <a:r>
                        <a:rPr lang="en-US" sz="500" dirty="0" err="1">
                          <a:solidFill>
                            <a:schemeClr val="tx1"/>
                          </a:solidFill>
                          <a:latin typeface="Calibri" panose="020F0502020204030204" pitchFamily="34" charset="0"/>
                          <a:cs typeface="Calibri" panose="020F0502020204030204" pitchFamily="34" charset="0"/>
                        </a:rPr>
                        <a:t>behaviour</a:t>
                      </a:r>
                      <a:r>
                        <a:rPr lang="en-US" sz="500" dirty="0">
                          <a:solidFill>
                            <a:schemeClr val="tx1"/>
                          </a:solidFill>
                          <a:latin typeface="Calibri" panose="020F0502020204030204" pitchFamily="34" charset="0"/>
                          <a:cs typeface="Calibri" panose="020F0502020204030204" pitchFamily="34" charset="0"/>
                        </a:rPr>
                        <a:t> incidents during lunchtimes due to structured physical activity engagement contributed to more positive interactions and environment which moved into lessons.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Raised profile of PE, School Sport and Physical Activity across school has steadily improved which has improved interest and engagement of all students as seen in lessons and at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Structured lunch time clubs are also a large factor in improving behavior and reducing significant incidents.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solidFill>
                            <a:schemeClr val="tx1"/>
                          </a:solidFill>
                          <a:latin typeface="Calibri" panose="020F0502020204030204" pitchFamily="34" charset="0"/>
                          <a:cs typeface="Calibri" panose="020F0502020204030204" pitchFamily="34" charset="0"/>
                        </a:rPr>
                        <a:t>School to continue celebrating achievements and lunch time sports provision, as well as continue improving PE curriculum to further capture engagement.</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Physical activity tracker</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Observations during lunch time and after-school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Lunch time supervisor feedback</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500" dirty="0">
                          <a:latin typeface="Calibri" panose="020F0502020204030204" pitchFamily="34" charset="0"/>
                          <a:cs typeface="Calibri" panose="020F0502020204030204" pitchFamily="34" charset="0"/>
                        </a:rPr>
                        <a:t>Behaviour logs</a:t>
                      </a: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Football kit – paid through sponsorship - £0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b="1" dirty="0">
                          <a:solidFill>
                            <a:schemeClr val="tx1"/>
                          </a:solidFill>
                          <a:latin typeface="Calibri" panose="020F0502020204030204" pitchFamily="34" charset="0"/>
                          <a:cs typeface="Calibri" panose="020F0502020204030204" pitchFamily="34" charset="0"/>
                        </a:rPr>
                        <a:t>Total = £0</a:t>
                      </a:r>
                    </a:p>
                    <a:p>
                      <a:pPr algn="l">
                        <a:lnSpc>
                          <a:spcPct val="100000"/>
                        </a:lnSpc>
                      </a:pPr>
                      <a:endParaRPr lang="en-US" sz="5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4229092936"/>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Add text here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Add text here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Add text here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Add text here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Add text here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Add text here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1446684906"/>
              </p:ext>
            </p:extLst>
          </p:nvPr>
        </p:nvGraphicFramePr>
        <p:xfrm>
          <a:off x="201820" y="631508"/>
          <a:ext cx="5530128" cy="326136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Investment in an online educational platform and progressive curriculum scheme to allow staff continuous CPDL and a PE resource library which they can access to support they delivery of PE and specific sports.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Staff who regularly accessed the platform reported increased confidence in delivering PE lessons.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Whilst staff who regularly accessed the platform were more confident, confidence and knowledge of teaching PE and sporting activities was inconsistent across all staff.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This was evident through staff feedback and through observations of PE lessons.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Additional opportunities for the children to take part in physical activity and sport during lunchtimes. Specific lunchtime sports clubs allowed children to be more active, as well as target specific groups and children to increase the number of children achieving 60 minutes of exercise a day. The increase in participation of after-school sports clubs also contributed to increased engagement of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Not all pupils are active for 60 minutes a day, as not all children attend after-school or lunch time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Whilst key sub-groups were targeted – girls, FSM and SEND children were less likely to attend clubs than their peers.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3"/>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265113555"/>
              </p:ext>
            </p:extLst>
          </p:nvPr>
        </p:nvGraphicFramePr>
        <p:xfrm>
          <a:off x="304799" y="633398"/>
          <a:ext cx="5530128" cy="3567303"/>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92262">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00830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Successes, contributions and consistent engagement in PE, physical activity and sport were consistently celebrated in weekly celebration assemblies.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Rationale was by </a:t>
                      </a:r>
                      <a:r>
                        <a:rPr lang="en-US" sz="700" dirty="0" err="1">
                          <a:latin typeface="Calibri" panose="020F0502020204030204" pitchFamily="34" charset="0"/>
                          <a:cs typeface="Calibri" panose="020F0502020204030204" pitchFamily="34" charset="0"/>
                        </a:rPr>
                        <a:t>recognising</a:t>
                      </a:r>
                      <a:r>
                        <a:rPr lang="en-US" sz="700" dirty="0">
                          <a:latin typeface="Calibri" panose="020F0502020204030204" pitchFamily="34" charset="0"/>
                          <a:cs typeface="Calibri" panose="020F0502020204030204" pitchFamily="34" charset="0"/>
                        </a:rPr>
                        <a:t> physical activity whole school, it would motivate more children to engage. This helped to increase the number of children achieving 60 minutes of exercise a day.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Not all the children in the school are active for 60 minutes a day when they are at school or outside of school. </a:t>
                      </a:r>
                    </a:p>
                    <a:p>
                      <a:pPr marL="171450" indent="-171450">
                        <a:buFont typeface="Arial" panose="020B0604020202020204" pitchFamily="34" charset="0"/>
                        <a:buChar cha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1212889">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Creation of a new PE curriculum. This saw a wider range of sports being taught in the curriculum. This greater exposure to different sports for the children contributed to increased pupil engagement in PE lessons and in increase in attendance at after-school clubs.</a:t>
                      </a:r>
                    </a:p>
                    <a:p>
                      <a:pPr marL="171450" indent="-171450">
                        <a:buFont typeface="Arial" panose="020B0604020202020204" pitchFamily="34" charset="0"/>
                        <a:buChar char="•"/>
                      </a:pPr>
                      <a:r>
                        <a:rPr lang="en-US" sz="700" dirty="0">
                          <a:latin typeface="Calibri" panose="020F0502020204030204" pitchFamily="34" charset="0"/>
                          <a:cs typeface="Calibri" panose="020F0502020204030204" pitchFamily="34" charset="0"/>
                        </a:rPr>
                        <a:t>Curriculum sports included yoga, parkour, fitness and dance to engage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Not all pupils are active for 60 minutes a day, as not all children attend after-school or lunch time clubs. Whilst key sub-groups were targeted – girls, FSM and SEND children were less likely to attend clubs than their peers.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The planned introduction of tennis coaching with qualified instructors from the local tennis club. Coaches from tennis club did not ask the school this year and therefore it did not take place.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94602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Increased attendance at district and county competitions in different sports to allow children chance to represent the school. </a:t>
                      </a:r>
                    </a:p>
                    <a:p>
                      <a:pPr marL="171450" indent="-171450">
                        <a:buFont typeface="Arial" panose="020B0604020202020204" pitchFamily="34" charset="0"/>
                        <a:buChar char="•"/>
                      </a:pPr>
                      <a:r>
                        <a:rPr lang="en-US" sz="700" dirty="0">
                          <a:latin typeface="Calibri" panose="020F0502020204030204" pitchFamily="34" charset="0"/>
                          <a:cs typeface="Calibri" panose="020F0502020204030204" pitchFamily="34" charset="0"/>
                        </a:rPr>
                        <a:t>100% Year 5 children represented school at local cross-country competition.</a:t>
                      </a:r>
                    </a:p>
                    <a:p>
                      <a:pPr marL="171450" indent="-171450">
                        <a:buFont typeface="Arial" panose="020B0604020202020204" pitchFamily="34" charset="0"/>
                        <a:buChar char="•"/>
                      </a:pPr>
                      <a:r>
                        <a:rPr lang="en-US" sz="700" dirty="0">
                          <a:latin typeface="Calibri" panose="020F0502020204030204" pitchFamily="34" charset="0"/>
                          <a:cs typeface="Calibri" panose="020F0502020204030204" pitchFamily="34" charset="0"/>
                        </a:rPr>
                        <a:t>100% of children take part and compete in annual Sports Day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Calibri" panose="020F0502020204030204" pitchFamily="34" charset="0"/>
                          <a:cs typeface="Calibri" panose="020F0502020204030204" pitchFamily="34" charset="0"/>
                        </a:rPr>
                        <a:t>Number of children from key groups attending district and county competitions needed improving - girls, FSM and SEND children were less likely to attend clubs than their peers. </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2284961586"/>
              </p:ext>
            </p:extLst>
          </p:nvPr>
        </p:nvGraphicFramePr>
        <p:xfrm>
          <a:off x="315269" y="2169164"/>
          <a:ext cx="5530128" cy="205504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6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6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600" dirty="0">
                          <a:solidFill>
                            <a:sysClr val="windowText" lastClr="000000"/>
                          </a:solidFill>
                          <a:effectLst/>
                          <a:latin typeface="Calibri" panose="020F0502020204030204" pitchFamily="34" charset="0"/>
                          <a:cs typeface="Calibri" panose="020F0502020204030204" pitchFamily="34" charset="0"/>
                        </a:rPr>
                        <a:t> </a:t>
                      </a:r>
                      <a:endParaRPr lang="en-US" sz="6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6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6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1. </a:t>
                      </a:r>
                      <a:r>
                        <a:rPr lang="en-US" sz="600" dirty="0">
                          <a:effectLst/>
                          <a:latin typeface="Calibri" panose="020F0502020204030204" pitchFamily="34" charset="0"/>
                          <a:cs typeface="Calibri" panose="020F0502020204030204" pitchFamily="34" charset="0"/>
                        </a:rPr>
                        <a:t>Swim competently, confidently and proficiently over a distance of at least 25 </a:t>
                      </a:r>
                      <a:r>
                        <a:rPr lang="en-US" sz="600" dirty="0" err="1">
                          <a:effectLst/>
                          <a:latin typeface="Calibri" panose="020F0502020204030204" pitchFamily="34" charset="0"/>
                          <a:cs typeface="Calibri" panose="020F0502020204030204" pitchFamily="34" charset="0"/>
                        </a:rPr>
                        <a:t>metres</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Tx/>
                        <a:buChar char="-"/>
                        <a:tabLst/>
                        <a:defRPr/>
                      </a:pPr>
                      <a:r>
                        <a:rPr lang="en-US" sz="600" dirty="0">
                          <a:latin typeface="Calibri" panose="020F0502020204030204" pitchFamily="34" charset="0"/>
                          <a:cs typeface="Calibri" panose="020F0502020204030204" pitchFamily="34" charset="0"/>
                        </a:rPr>
                        <a:t>93% of children were able to swim competently, confidently and proficiently over a distance of at least 20 </a:t>
                      </a:r>
                      <a:r>
                        <a:rPr lang="en-US" sz="600" dirty="0" err="1">
                          <a:latin typeface="Calibri" panose="020F0502020204030204" pitchFamily="34" charset="0"/>
                          <a:cs typeface="Calibri" panose="020F0502020204030204" pitchFamily="34" charset="0"/>
                        </a:rPr>
                        <a:t>metres</a:t>
                      </a:r>
                      <a:r>
                        <a:rPr lang="en-US" sz="600" dirty="0">
                          <a:latin typeface="Calibri" panose="020F0502020204030204" pitchFamily="34" charset="0"/>
                          <a:cs typeface="Calibri" panose="020F0502020204030204" pitchFamily="34" charset="0"/>
                        </a:rPr>
                        <a:t>.</a:t>
                      </a:r>
                    </a:p>
                    <a:p>
                      <a:pPr marL="171450" marR="0" lvl="0" indent="-171450" algn="l" defTabSz="575981" rtl="0" eaLnBrk="1" fontAlgn="auto" latinLnBrk="0" hangingPunct="1">
                        <a:lnSpc>
                          <a:spcPct val="100000"/>
                        </a:lnSpc>
                        <a:spcBef>
                          <a:spcPts val="0"/>
                        </a:spcBef>
                        <a:spcAft>
                          <a:spcPts val="0"/>
                        </a:spcAft>
                        <a:buClrTx/>
                        <a:buSzTx/>
                        <a:buFontTx/>
                        <a:buChar char="-"/>
                        <a:tabLst/>
                        <a:defRPr/>
                      </a:pPr>
                      <a:r>
                        <a:rPr lang="en-US" sz="600" dirty="0">
                          <a:latin typeface="Calibri" panose="020F0502020204030204" pitchFamily="34" charset="0"/>
                          <a:cs typeface="Calibri" panose="020F0502020204030204" pitchFamily="34" charset="0"/>
                        </a:rPr>
                        <a:t>86% of children were able to swim competently, confidently and proficiently over a distance of at least 25 </a:t>
                      </a:r>
                      <a:r>
                        <a:rPr lang="en-US" sz="600" dirty="0" err="1">
                          <a:latin typeface="Calibri" panose="020F0502020204030204" pitchFamily="34" charset="0"/>
                          <a:cs typeface="Calibri" panose="020F0502020204030204" pitchFamily="34" charset="0"/>
                        </a:rPr>
                        <a:t>metres</a:t>
                      </a:r>
                      <a:r>
                        <a:rPr lang="en-US" sz="600" dirty="0">
                          <a:latin typeface="Calibri" panose="020F0502020204030204" pitchFamily="34" charset="0"/>
                          <a:cs typeface="Calibri" panose="020F0502020204030204" pitchFamily="34" charset="0"/>
                        </a:rPr>
                        <a:t>.</a:t>
                      </a:r>
                    </a:p>
                    <a:p>
                      <a:pPr marL="171450" marR="0" lvl="0" indent="-171450" algn="l" defTabSz="575981" rtl="0" eaLnBrk="1" fontAlgn="auto" latinLnBrk="0" hangingPunct="1">
                        <a:lnSpc>
                          <a:spcPct val="100000"/>
                        </a:lnSpc>
                        <a:spcBef>
                          <a:spcPts val="0"/>
                        </a:spcBef>
                        <a:spcAft>
                          <a:spcPts val="0"/>
                        </a:spcAft>
                        <a:buClrTx/>
                        <a:buSzTx/>
                        <a:buFontTx/>
                        <a:buChar char="-"/>
                        <a:tabLst/>
                        <a:defRPr/>
                      </a:pPr>
                      <a:r>
                        <a:rPr lang="en-US" sz="600" dirty="0">
                          <a:latin typeface="Calibri" panose="020F0502020204030204" pitchFamily="34" charset="0"/>
                          <a:cs typeface="Calibri" panose="020F0502020204030204" pitchFamily="34" charset="0"/>
                        </a:rPr>
                        <a:t>All 42 children in Years 2-5 attended weekly swimming lessons as part of the school PE curriculum. </a:t>
                      </a:r>
                    </a:p>
                    <a:p>
                      <a:pPr marL="171450" marR="0" lvl="0" indent="-171450" algn="l" defTabSz="575981" rtl="0" eaLnBrk="1" fontAlgn="auto" latinLnBrk="0" hangingPunct="1">
                        <a:lnSpc>
                          <a:spcPct val="100000"/>
                        </a:lnSpc>
                        <a:spcBef>
                          <a:spcPts val="0"/>
                        </a:spcBef>
                        <a:spcAft>
                          <a:spcPts val="0"/>
                        </a:spcAft>
                        <a:buClrTx/>
                        <a:buSzTx/>
                        <a:buFontTx/>
                        <a:buChar char="-"/>
                        <a:tabLst/>
                        <a:defRPr/>
                      </a:pPr>
                      <a:r>
                        <a:rPr lang="en-US" sz="600" dirty="0">
                          <a:latin typeface="Calibri" panose="020F0502020204030204" pitchFamily="34" charset="0"/>
                          <a:cs typeface="Calibri" panose="020F0502020204030204" pitchFamily="34" charset="0"/>
                        </a:rPr>
                        <a:t>Additional volunteers, alongside swimming teachers allowed for extra support to help all children progress their swimming further.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- 7% of children were unable to swim over 10 </a:t>
                      </a:r>
                      <a:r>
                        <a:rPr lang="en-US" sz="600" dirty="0" err="1">
                          <a:latin typeface="Calibri" panose="020F0502020204030204" pitchFamily="34" charset="0"/>
                          <a:cs typeface="Calibri" panose="020F0502020204030204" pitchFamily="34" charset="0"/>
                        </a:rPr>
                        <a:t>metres</a:t>
                      </a:r>
                      <a:r>
                        <a:rPr lang="en-US" sz="600" dirty="0">
                          <a:latin typeface="Calibri" panose="020F0502020204030204" pitchFamily="34" charset="0"/>
                          <a:cs typeface="Calibri" panose="020F0502020204030204" pitchFamily="34" charset="0"/>
                        </a:rPr>
                        <a:t> unassisted with some of the children being inactive girls and disadvantaged pupils. </a:t>
                      </a: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2. </a:t>
                      </a:r>
                      <a:r>
                        <a:rPr lang="en-US" sz="6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6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Tx/>
                        <a:buChar char="-"/>
                        <a:tabLst/>
                        <a:defRPr/>
                      </a:pPr>
                      <a:r>
                        <a:rPr lang="en-US" sz="600" dirty="0">
                          <a:latin typeface="Calibri" panose="020F0502020204030204" pitchFamily="34" charset="0"/>
                          <a:cs typeface="Calibri" panose="020F0502020204030204" pitchFamily="34" charset="0"/>
                        </a:rPr>
                        <a:t>100% of children were able to perform backstroke and front crawl. </a:t>
                      </a:r>
                    </a:p>
                    <a:p>
                      <a:pPr marL="171450" marR="0" lvl="0" indent="-171450" algn="l" defTabSz="575981" rtl="0" eaLnBrk="1" fontAlgn="auto" latinLnBrk="0" hangingPunct="1">
                        <a:lnSpc>
                          <a:spcPct val="100000"/>
                        </a:lnSpc>
                        <a:spcBef>
                          <a:spcPts val="0"/>
                        </a:spcBef>
                        <a:spcAft>
                          <a:spcPts val="0"/>
                        </a:spcAft>
                        <a:buClrTx/>
                        <a:buSzTx/>
                        <a:buFontTx/>
                        <a:buChar char="-"/>
                        <a:tabLst/>
                        <a:defRPr/>
                      </a:pPr>
                      <a:r>
                        <a:rPr lang="en-US" sz="600" dirty="0">
                          <a:latin typeface="Calibri" panose="020F0502020204030204" pitchFamily="34" charset="0"/>
                          <a:cs typeface="Calibri" panose="020F0502020204030204" pitchFamily="34" charset="0"/>
                        </a:rPr>
                        <a:t>81% of children were able to effectively use a range of strokes including front crawl, backstroke and breaststroke to swim over 20 </a:t>
                      </a:r>
                      <a:r>
                        <a:rPr lang="en-US" sz="600" dirty="0" err="1">
                          <a:latin typeface="Calibri" panose="020F0502020204030204" pitchFamily="34" charset="0"/>
                          <a:cs typeface="Calibri" panose="020F0502020204030204" pitchFamily="34" charset="0"/>
                        </a:rPr>
                        <a:t>metres</a:t>
                      </a:r>
                      <a:r>
                        <a:rPr lang="en-US" sz="600" dirty="0">
                          <a:latin typeface="Calibri" panose="020F0502020204030204" pitchFamily="34" charset="0"/>
                          <a:cs typeface="Calibri" panose="020F0502020204030204" pitchFamily="34" charset="0"/>
                        </a:rPr>
                        <a:t>.</a:t>
                      </a: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 Not all students were competent enough to practice breaststroke or be able to swim over greater distances in more than one 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824192719"/>
              </p:ext>
            </p:extLst>
          </p:nvPr>
        </p:nvGraphicFramePr>
        <p:xfrm>
          <a:off x="197588" y="644357"/>
          <a:ext cx="5724635" cy="3639471"/>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the engagement of all pupils in regular physical activity to meet recommended guidelines.</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ensure all pupils are active on average 60 minutes a day 5 days a week (preferably 7).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2. </a:t>
                      </a:r>
                      <a:r>
                        <a:rPr lang="en-US" sz="6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600" dirty="0">
                        <a:latin typeface="Calibri" panose="020F0502020204030204" pitchFamily="34" charset="0"/>
                        <a:cs typeface="Calibri" panose="020F0502020204030204" pitchFamily="34" charset="0"/>
                      </a:endParaRP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4. </a:t>
                      </a:r>
                      <a:r>
                        <a:rPr lang="en-US" sz="6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Physical activity tracker</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Pupil voice</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Observations during lunch time and after-school</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raise the quality of teaching and learning in PE and sport by providing continued support to deliver a broad, balanced and inclusive high-quality PE curriculum. </a:t>
                      </a:r>
                      <a:endParaRPr lang="en-US" sz="6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ensure all pupils receive an equitable experience in PE through high-quality PE lessons, whilst allowing teachers to feel more confident in teaching PE. </a:t>
                      </a:r>
                      <a:endParaRPr lang="en-US" sz="6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1. </a:t>
                      </a:r>
                      <a:r>
                        <a:rPr lang="en-US" sz="600" dirty="0">
                          <a:effectLst/>
                          <a:latin typeface="Calibri" panose="020F0502020204030204" pitchFamily="34" charset="0"/>
                          <a:cs typeface="Calibri" panose="020F0502020204030204" pitchFamily="34" charset="0"/>
                        </a:rPr>
                        <a:t>Increasing confidence, knowledge and skills of all staff in teaching PE and sporting activities </a:t>
                      </a:r>
                      <a:r>
                        <a:rPr lang="en-US" sz="600" dirty="0" err="1">
                          <a:effectLst/>
                          <a:latin typeface="Calibri" panose="020F0502020204030204" pitchFamily="34" charset="0"/>
                          <a:cs typeface="Calibri" panose="020F0502020204030204" pitchFamily="34" charset="0"/>
                        </a:rPr>
                        <a:t>prioritising</a:t>
                      </a:r>
                      <a:r>
                        <a:rPr lang="en-US" sz="600" dirty="0">
                          <a:effectLst/>
                          <a:latin typeface="Calibri" panose="020F0502020204030204" pitchFamily="34" charset="0"/>
                          <a:cs typeface="Calibri" panose="020F0502020204030204" pitchFamily="34" charset="0"/>
                        </a:rPr>
                        <a:t> CPD and training where needed</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2. </a:t>
                      </a:r>
                      <a:r>
                        <a:rPr lang="en-US" sz="6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PE lead observations and learning walks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Pupil voice</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Staff feedback from questionnaires and discussion</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Regular curriculum updates between teaching staff and PE lead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46163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Provide children with more opportunities for competitive sport.</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ensure all pupils can access competition outside of school, as well as inside. This will encourage more pupils to participate and have access to valuable experiences.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5. </a:t>
                      </a:r>
                      <a:r>
                        <a:rPr lang="en-US" sz="600" dirty="0">
                          <a:effectLst/>
                          <a:latin typeface="Calibri" panose="020F0502020204030204" pitchFamily="34" charset="0"/>
                          <a:cs typeface="Calibri" panose="020F0502020204030204" pitchFamily="34" charset="0"/>
                        </a:rPr>
                        <a:t>Increasing participation in competitive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600" kern="1200" dirty="0">
                          <a:solidFill>
                            <a:schemeClr val="dk1"/>
                          </a:solidFill>
                          <a:effectLst/>
                          <a:latin typeface="+mn-lt"/>
                          <a:ea typeface="+mn-ea"/>
                          <a:cs typeface="+mn-cs"/>
                        </a:rPr>
                        <a:t>Tracking number of events attended compared to previous years</a:t>
                      </a:r>
                      <a:endParaRPr lang="en-GB" sz="600" kern="1200" dirty="0">
                        <a:solidFill>
                          <a:schemeClr val="dk1"/>
                        </a:solidFill>
                        <a:effectLst/>
                        <a:latin typeface="+mn-lt"/>
                        <a:ea typeface="+mn-ea"/>
                        <a:cs typeface="+mn-cs"/>
                      </a:endParaRPr>
                    </a:p>
                    <a:p>
                      <a:pPr marL="171450" indent="-171450">
                        <a:buFont typeface="Arial" panose="020B0604020202020204" pitchFamily="34" charset="0"/>
                        <a:buChar char="•"/>
                      </a:pPr>
                      <a:r>
                        <a:rPr lang="en-US" sz="600" kern="1200" dirty="0">
                          <a:solidFill>
                            <a:schemeClr val="dk1"/>
                          </a:solidFill>
                          <a:effectLst/>
                          <a:latin typeface="+mn-lt"/>
                          <a:ea typeface="+mn-ea"/>
                          <a:cs typeface="+mn-cs"/>
                        </a:rPr>
                        <a:t>Celebration of attendance and success on school website and notice board</a:t>
                      </a:r>
                      <a:endParaRPr lang="en-GB" sz="600" kern="1200" dirty="0">
                        <a:solidFill>
                          <a:schemeClr val="dk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effectLst/>
                          <a:latin typeface="Calibri" panose="020F0502020204030204" pitchFamily="34" charset="0"/>
                          <a:cs typeface="Calibri" panose="020F0502020204030204" pitchFamily="34" charset="0"/>
                        </a:rPr>
                        <a:t>Continue to raise the profile of PE, School Sport and Physical Activity across the school as a method for aiding whole school improvement.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encourage more children to participate in physical activity and sport. This would help ensure all pupils are active on average 60 minutes a day 5 days a week (preferably 7), as well as increase number of children wanting to take part in competitive sport.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2. </a:t>
                      </a:r>
                      <a:r>
                        <a:rPr lang="en-US" sz="600" dirty="0">
                          <a:effectLst/>
                          <a:latin typeface="Calibri" panose="020F0502020204030204" pitchFamily="34" charset="0"/>
                          <a:cs typeface="Calibri" panose="020F0502020204030204" pitchFamily="34" charset="0"/>
                        </a:rPr>
                        <a:t>Increasing engagement of all pupils in regular physical activity and sporting activities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3. </a:t>
                      </a:r>
                      <a:r>
                        <a:rPr lang="en-US" sz="600" b="0" dirty="0">
                          <a:effectLst/>
                          <a:latin typeface="Calibri" panose="020F0502020204030204" pitchFamily="34" charset="0"/>
                          <a:cs typeface="Calibri" panose="020F0502020204030204" pitchFamily="34" charset="0"/>
                        </a:rPr>
                        <a:t>Raising the profile of PE and sport across the school, to support whole school improvement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b="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5. </a:t>
                      </a:r>
                      <a:r>
                        <a:rPr lang="en-US" sz="600" dirty="0">
                          <a:effectLst/>
                          <a:latin typeface="Calibri" panose="020F0502020204030204" pitchFamily="34" charset="0"/>
                          <a:cs typeface="Calibri" panose="020F0502020204030204" pitchFamily="34" charset="0"/>
                        </a:rPr>
                        <a:t>Increasing participation in competitive sport</a:t>
                      </a:r>
                      <a:endParaRPr lang="en-US" sz="600" b="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Celebration assembly award lists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Physical activity tracker</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Observations during lunch time and after-school clubs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Lunch time supervisor feedback</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Behaviour logs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2151319987"/>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29265</TotalTime>
  <Words>4222</Words>
  <Application>Microsoft Office PowerPoint</Application>
  <PresentationFormat>Custom</PresentationFormat>
  <Paragraphs>417</Paragraphs>
  <Slides>14</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Rock</dc:creator>
  <cp:lastModifiedBy>Samantha Price</cp:lastModifiedBy>
  <cp:revision>18</cp:revision>
  <dcterms:created xsi:type="dcterms:W3CDTF">2025-10-08T18:09:30Z</dcterms:created>
  <dcterms:modified xsi:type="dcterms:W3CDTF">2026-08-06T13:26:51Z</dcterms:modified>
</cp:coreProperties>
</file>